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62" r:id="rId2"/>
    <p:sldId id="268" r:id="rId3"/>
    <p:sldId id="256" r:id="rId4"/>
    <p:sldId id="265" r:id="rId5"/>
    <p:sldId id="266" r:id="rId6"/>
    <p:sldId id="271" r:id="rId7"/>
    <p:sldId id="267" r:id="rId8"/>
    <p:sldId id="269" r:id="rId9"/>
    <p:sldId id="272" r:id="rId10"/>
    <p:sldId id="259" r:id="rId11"/>
    <p:sldId id="270" r:id="rId12"/>
    <p:sldId id="264" r:id="rId13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95757"/>
    <a:srgbClr val="2AB486"/>
    <a:srgbClr val="FFFFFF"/>
    <a:srgbClr val="8F4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5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59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63B8C-4A85-4110-A444-930290044F0B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DE4C1-9B2F-42A6-B624-FF875A7D3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667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21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96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23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306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19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783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58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86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185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17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80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0E0F-1553-4A69-9A71-94E1BFD70DBD}" type="datetimeFigureOut">
              <a:rPr lang="ko-KR" altLang="en-US" smtClean="0"/>
              <a:t>2017-12-05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94D3E-206F-4F28-81A2-4EA50BABB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72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63" dirty="0" smtClean="0"/>
              <a:t> </a:t>
            </a:r>
            <a:endParaRPr lang="ko-KR" altLang="en-US" sz="1463" dirty="0"/>
          </a:p>
        </p:txBody>
      </p:sp>
      <p:grpSp>
        <p:nvGrpSpPr>
          <p:cNvPr id="2" name="그룹 1"/>
          <p:cNvGrpSpPr/>
          <p:nvPr/>
        </p:nvGrpSpPr>
        <p:grpSpPr>
          <a:xfrm>
            <a:off x="0" y="2304737"/>
            <a:ext cx="2024156" cy="1421296"/>
            <a:chOff x="0" y="2385391"/>
            <a:chExt cx="2888974" cy="1421296"/>
          </a:xfrm>
        </p:grpSpPr>
        <p:sp>
          <p:nvSpPr>
            <p:cNvPr id="5" name="직사각형 4"/>
            <p:cNvSpPr/>
            <p:nvPr/>
          </p:nvSpPr>
          <p:spPr>
            <a:xfrm>
              <a:off x="0" y="2385391"/>
              <a:ext cx="2888974" cy="357809"/>
            </a:xfrm>
            <a:prstGeom prst="rect">
              <a:avLst/>
            </a:prstGeom>
            <a:solidFill>
              <a:schemeClr val="accent6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0" y="2743200"/>
              <a:ext cx="2888974" cy="357809"/>
            </a:xfrm>
            <a:prstGeom prst="rect">
              <a:avLst/>
            </a:prstGeom>
            <a:solidFill>
              <a:srgbClr val="D95757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3091069"/>
              <a:ext cx="2888974" cy="357809"/>
            </a:xfrm>
            <a:prstGeom prst="rect">
              <a:avLst/>
            </a:prstGeom>
            <a:solidFill>
              <a:srgbClr val="2AB48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0" y="3448878"/>
              <a:ext cx="2888974" cy="357809"/>
            </a:xfrm>
            <a:prstGeom prst="rect">
              <a:avLst/>
            </a:prstGeom>
            <a:solidFill>
              <a:schemeClr val="accent2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7881850" y="2304737"/>
            <a:ext cx="2024150" cy="1421296"/>
            <a:chOff x="7017026" y="2385391"/>
            <a:chExt cx="2888974" cy="1421296"/>
          </a:xfrm>
        </p:grpSpPr>
        <p:sp>
          <p:nvSpPr>
            <p:cNvPr id="12" name="직사각형 11"/>
            <p:cNvSpPr/>
            <p:nvPr/>
          </p:nvSpPr>
          <p:spPr>
            <a:xfrm>
              <a:off x="7017026" y="2385391"/>
              <a:ext cx="2888974" cy="357809"/>
            </a:xfrm>
            <a:prstGeom prst="rect">
              <a:avLst/>
            </a:prstGeom>
            <a:solidFill>
              <a:schemeClr val="accent6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7017026" y="2743200"/>
              <a:ext cx="2888974" cy="357809"/>
            </a:xfrm>
            <a:prstGeom prst="rect">
              <a:avLst/>
            </a:prstGeom>
            <a:solidFill>
              <a:srgbClr val="D95757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7017026" y="3091069"/>
              <a:ext cx="2888974" cy="357809"/>
            </a:xfrm>
            <a:prstGeom prst="rect">
              <a:avLst/>
            </a:prstGeom>
            <a:solidFill>
              <a:srgbClr val="2AB48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7017026" y="3448878"/>
              <a:ext cx="2888974" cy="357809"/>
            </a:xfrm>
            <a:prstGeom prst="rect">
              <a:avLst/>
            </a:prstGeom>
            <a:solidFill>
              <a:schemeClr val="accent2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024157" y="2330637"/>
            <a:ext cx="585769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9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Seoul National University </a:t>
            </a:r>
          </a:p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Asia Center</a:t>
            </a:r>
            <a:endParaRPr lang="ko-KR" altLang="en-US" sz="4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8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-59061" y="-60158"/>
            <a:ext cx="5463924" cy="69181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449575" y="0"/>
            <a:ext cx="4414775" cy="6858000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195844" y="1282700"/>
            <a:ext cx="2501900" cy="25019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2368792" y="1342839"/>
            <a:ext cx="2501900" cy="25019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1291816" y="3162509"/>
            <a:ext cx="2501900" cy="25019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 flipV="1">
            <a:off x="1893353" y="958241"/>
            <a:ext cx="3755068" cy="6095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V="1">
            <a:off x="4417730" y="2870949"/>
            <a:ext cx="1462047" cy="105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사각형: 둥근 모서리 21"/>
          <p:cNvSpPr/>
          <p:nvPr/>
        </p:nvSpPr>
        <p:spPr>
          <a:xfrm>
            <a:off x="5684567" y="3969665"/>
            <a:ext cx="4157704" cy="2826818"/>
          </a:xfrm>
          <a:prstGeom prst="roundRect">
            <a:avLst>
              <a:gd name="adj" fmla="val 48485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6" name="사각형: 둥근 모서리 25"/>
          <p:cNvSpPr/>
          <p:nvPr/>
        </p:nvSpPr>
        <p:spPr>
          <a:xfrm>
            <a:off x="5659244" y="310907"/>
            <a:ext cx="4183028" cy="1476996"/>
          </a:xfrm>
          <a:prstGeom prst="roundRect">
            <a:avLst>
              <a:gd name="adj" fmla="val 48485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사각형: 둥근 모서리 26"/>
          <p:cNvSpPr/>
          <p:nvPr/>
        </p:nvSpPr>
        <p:spPr>
          <a:xfrm>
            <a:off x="5670791" y="2196085"/>
            <a:ext cx="4171480" cy="1370876"/>
          </a:xfrm>
          <a:prstGeom prst="roundRect">
            <a:avLst>
              <a:gd name="adj" fmla="val 48485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39760" y="1851420"/>
            <a:ext cx="2214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/>
              <a:t>Visiting Scholar </a:t>
            </a: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Program</a:t>
            </a:r>
            <a:endParaRPr lang="ko-KR" altLang="en-US" sz="2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90602" y="1932110"/>
            <a:ext cx="16922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/>
              <a:t>Research &amp; </a:t>
            </a: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Exchange </a:t>
            </a:r>
          </a:p>
          <a:p>
            <a:pPr algn="ctr"/>
            <a:r>
              <a:rPr lang="en-US" altLang="ko-KR" sz="2400" b="1" dirty="0" smtClean="0"/>
              <a:t>Network</a:t>
            </a:r>
            <a:endParaRPr lang="ko-KR" altLang="en-US" sz="2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08957" y="3923011"/>
            <a:ext cx="194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/>
              <a:t>International </a:t>
            </a: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Collaborative </a:t>
            </a:r>
          </a:p>
          <a:p>
            <a:pPr algn="ctr"/>
            <a:r>
              <a:rPr lang="en-US" altLang="ko-KR" sz="2400" b="1" dirty="0" smtClean="0"/>
              <a:t>Projects</a:t>
            </a:r>
            <a:endParaRPr lang="ko-KR" altLang="en-US" sz="2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70789" y="316054"/>
            <a:ext cx="36868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▪ </a:t>
            </a:r>
            <a:r>
              <a:rPr lang="en-US" altLang="ko-KR" dirty="0" smtClean="0"/>
              <a:t>A </a:t>
            </a:r>
            <a:r>
              <a:rPr lang="en-US" altLang="ko-KR" dirty="0"/>
              <a:t>space for exchanges among 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leading </a:t>
            </a:r>
            <a:r>
              <a:rPr lang="en-US" altLang="ko-KR" dirty="0"/>
              <a:t>scholars </a:t>
            </a:r>
            <a:r>
              <a:rPr lang="en-US" altLang="ko-KR" dirty="0" smtClean="0"/>
              <a:t>in Asian Studies</a:t>
            </a:r>
            <a:endParaRPr lang="en-US" altLang="ko-KR" dirty="0"/>
          </a:p>
          <a:p>
            <a:pPr algn="ctr"/>
            <a:r>
              <a:rPr lang="en-US" altLang="ko-KR" dirty="0"/>
              <a:t>▪ Research exchanges </a:t>
            </a:r>
            <a:r>
              <a:rPr lang="en-US" altLang="ko-KR" dirty="0" smtClean="0"/>
              <a:t>through </a:t>
            </a:r>
            <a:r>
              <a:rPr lang="en-US" altLang="ko-KR" dirty="0"/>
              <a:t>regular 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seminars </a:t>
            </a:r>
            <a:r>
              <a:rPr lang="en-US" altLang="ko-KR" dirty="0"/>
              <a:t>by visiting scholars every 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semester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92465" y="2308090"/>
            <a:ext cx="41304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▪ Network for cooperation with Asia 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research </a:t>
            </a:r>
            <a:r>
              <a:rPr lang="en-US" altLang="ko-KR" dirty="0"/>
              <a:t>institutions </a:t>
            </a:r>
            <a:r>
              <a:rPr lang="en-US" altLang="ko-KR" dirty="0" smtClean="0"/>
              <a:t>domestic</a:t>
            </a:r>
            <a:r>
              <a:rPr lang="en-US" altLang="ko-KR" dirty="0" smtClean="0">
                <a:solidFill>
                  <a:srgbClr val="000099"/>
                </a:solidFill>
              </a:rPr>
              <a:t> </a:t>
            </a:r>
            <a:r>
              <a:rPr lang="en-US" altLang="ko-KR" dirty="0" smtClean="0"/>
              <a:t>and </a:t>
            </a:r>
            <a:r>
              <a:rPr lang="en-US" altLang="ko-KR" dirty="0"/>
              <a:t>abroad</a:t>
            </a:r>
          </a:p>
          <a:p>
            <a:pPr algn="ctr"/>
            <a:r>
              <a:rPr lang="en-US" altLang="ko-KR" dirty="0"/>
              <a:t>▪ Agreement-based exchanges </a:t>
            </a:r>
            <a:r>
              <a:rPr lang="en-US" altLang="ko-KR" dirty="0" smtClean="0"/>
              <a:t>with</a:t>
            </a:r>
          </a:p>
          <a:p>
            <a:pPr algn="ctr"/>
            <a:r>
              <a:rPr lang="en-US" altLang="ko-KR" dirty="0" smtClean="0"/>
              <a:t> </a:t>
            </a:r>
            <a:r>
              <a:rPr lang="en-US" altLang="ko-KR" dirty="0"/>
              <a:t>22 institutions in 9 countries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39" name="직선 연결선 38"/>
          <p:cNvCxnSpPr>
            <a:endCxn id="22" idx="1"/>
          </p:cNvCxnSpPr>
          <p:nvPr/>
        </p:nvCxnSpPr>
        <p:spPr>
          <a:xfrm>
            <a:off x="3571023" y="4893015"/>
            <a:ext cx="2113544" cy="4900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910644" y="4302296"/>
            <a:ext cx="37018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▪ </a:t>
            </a:r>
            <a:r>
              <a:rPr lang="en-US" altLang="ko-KR" dirty="0"/>
              <a:t>International collaborative 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research projects</a:t>
            </a:r>
          </a:p>
          <a:p>
            <a:pPr algn="ctr"/>
            <a:r>
              <a:rPr lang="en-US" altLang="ko-KR" dirty="0"/>
              <a:t>▪ Supervision of ICAS Book Prize </a:t>
            </a:r>
            <a:r>
              <a:rPr lang="en-US" altLang="ko-KR" dirty="0" smtClean="0"/>
              <a:t>for</a:t>
            </a:r>
          </a:p>
          <a:p>
            <a:pPr algn="ctr"/>
            <a:r>
              <a:rPr lang="en-US" altLang="ko-KR" dirty="0" smtClean="0"/>
              <a:t> </a:t>
            </a:r>
            <a:r>
              <a:rPr lang="en-US" altLang="ko-KR" dirty="0"/>
              <a:t>Outstanding Academic Books on </a:t>
            </a:r>
            <a:r>
              <a:rPr lang="en-US" altLang="ko-KR" dirty="0" smtClean="0"/>
              <a:t>Asia</a:t>
            </a:r>
          </a:p>
          <a:p>
            <a:pPr algn="ctr"/>
            <a:r>
              <a:rPr lang="en-US" altLang="ko-KR" dirty="0" smtClean="0"/>
              <a:t> </a:t>
            </a:r>
            <a:r>
              <a:rPr lang="en-US" altLang="ko-KR" dirty="0"/>
              <a:t>(Korean language edition)</a:t>
            </a:r>
          </a:p>
          <a:p>
            <a:pPr algn="ctr"/>
            <a:r>
              <a:rPr lang="en-US" altLang="ko-KR" dirty="0"/>
              <a:t>▪ Regular contributions to the News 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from </a:t>
            </a:r>
            <a:r>
              <a:rPr lang="en-US" altLang="ko-KR" dirty="0"/>
              <a:t>Northeast Asia section of </a:t>
            </a:r>
            <a:r>
              <a:rPr lang="en-US" altLang="ko-KR" dirty="0" smtClean="0"/>
              <a:t>IIAS</a:t>
            </a:r>
          </a:p>
          <a:p>
            <a:pPr algn="ctr"/>
            <a:r>
              <a:rPr lang="en-US" altLang="ko-KR" dirty="0" smtClean="0"/>
              <a:t> </a:t>
            </a:r>
            <a:r>
              <a:rPr lang="en-US" altLang="ko-KR" dirty="0"/>
              <a:t>Newsletter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33804" y="18519"/>
            <a:ext cx="3478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b="1" dirty="0" smtClean="0"/>
              <a:t>Exchange programs</a:t>
            </a:r>
            <a:endParaRPr lang="ko-KR" altLang="en-US" sz="3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48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6197136"/>
            <a:ext cx="9906000" cy="660863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21" name="TextBox 20"/>
          <p:cNvSpPr txBox="1"/>
          <p:nvPr/>
        </p:nvSpPr>
        <p:spPr>
          <a:xfrm>
            <a:off x="2395410" y="6269074"/>
            <a:ext cx="5134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Researchers – 7 thematic programs</a:t>
            </a:r>
            <a:endParaRPr lang="ko-KR" altLang="en-US" sz="2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9428" y="1403516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03392" y="3715548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31549" y="3715548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7345" y="1609658"/>
            <a:ext cx="7132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Methodology education </a:t>
            </a:r>
            <a:r>
              <a:rPr lang="en-US" altLang="ko-KR" dirty="0" smtClean="0"/>
              <a:t>programs </a:t>
            </a:r>
            <a:r>
              <a:rPr lang="en-US" altLang="ko-KR" dirty="0"/>
              <a:t>designed to enhance researchers’ skills </a:t>
            </a:r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collecting, searching, and </a:t>
            </a:r>
            <a:r>
              <a:rPr lang="en-US" altLang="ko-KR" dirty="0" smtClean="0"/>
              <a:t>analyzing data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79" y="1209179"/>
            <a:ext cx="536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accent6"/>
                </a:solidFill>
              </a:rPr>
              <a:t>KOSSDA Methodology Training Programs</a:t>
            </a:r>
            <a:endParaRPr lang="ko-KR" altLang="en-US" sz="2400" b="1" dirty="0">
              <a:solidFill>
                <a:schemeClr val="accent6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타원 12"/>
          <p:cNvSpPr/>
          <p:nvPr/>
        </p:nvSpPr>
        <p:spPr>
          <a:xfrm rot="2700000">
            <a:off x="393942" y="316412"/>
            <a:ext cx="1480532" cy="1497779"/>
          </a:xfrm>
          <a:prstGeom prst="ellipse">
            <a:avLst/>
          </a:prstGeom>
          <a:solidFill>
            <a:srgbClr val="D9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133679" y="2906569"/>
            <a:ext cx="746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Integrates research and education to foster future specialists in Asian Studies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79" y="2425635"/>
            <a:ext cx="7789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6"/>
                </a:solidFill>
              </a:rPr>
              <a:t>Research Internship</a:t>
            </a:r>
            <a:endParaRPr lang="ko-KR" altLang="en-US" sz="2400" b="1" dirty="0">
              <a:solidFill>
                <a:schemeClr val="accent6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77345" y="3849429"/>
            <a:ext cx="7088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Briefing sessions conducted jointly with KOTRA Academy and designed to </a:t>
            </a:r>
            <a:endParaRPr lang="en-US" altLang="ko-KR" dirty="0" smtClean="0"/>
          </a:p>
          <a:p>
            <a:r>
              <a:rPr lang="en-US" altLang="ko-KR" dirty="0" smtClean="0"/>
              <a:t>facilitate </a:t>
            </a:r>
            <a:r>
              <a:rPr lang="en-US" altLang="ko-KR" dirty="0"/>
              <a:t>advancement to Indonesia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87200" y="3326853"/>
            <a:ext cx="5871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accent6"/>
                </a:solidFill>
              </a:rPr>
              <a:t>Advanced Courses by Southeast Asia Experts</a:t>
            </a:r>
            <a:endParaRPr lang="ko-KR" altLang="en-US" sz="2400" b="1" dirty="0">
              <a:solidFill>
                <a:schemeClr val="accent6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77345" y="5153441"/>
            <a:ext cx="7348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 joint Korea-Japan experiential program designed to help students develop </a:t>
            </a:r>
            <a:endParaRPr lang="en-US" altLang="ko-KR" dirty="0" smtClean="0"/>
          </a:p>
          <a:p>
            <a:r>
              <a:rPr lang="en-US" altLang="ko-KR" dirty="0" smtClean="0"/>
              <a:t>an </a:t>
            </a:r>
            <a:r>
              <a:rPr lang="en-US" altLang="ko-KR" dirty="0"/>
              <a:t>international outlook on Korean-Japanese relations; conducted</a:t>
            </a:r>
          </a:p>
          <a:p>
            <a:r>
              <a:rPr lang="en-US" altLang="ko-KR" dirty="0"/>
              <a:t>alternately in Seoul and Fukuoka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1009" y="4634839"/>
            <a:ext cx="2632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accent6"/>
                </a:solidFill>
              </a:rPr>
              <a:t>Asia-Pacific College</a:t>
            </a:r>
            <a:endParaRPr lang="ko-KR" altLang="en-US" sz="2400" b="1" dirty="0">
              <a:solidFill>
                <a:schemeClr val="accent6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19969" y="463972"/>
            <a:ext cx="7487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/>
              <a:t>Real-time online lectures for undergraduate and graduate students of leading </a:t>
            </a:r>
            <a:endParaRPr lang="en-US" altLang="ko-KR" dirty="0" smtClean="0"/>
          </a:p>
          <a:p>
            <a:r>
              <a:rPr lang="en-US" altLang="ko-KR" dirty="0" smtClean="0"/>
              <a:t> overseas </a:t>
            </a:r>
            <a:r>
              <a:rPr lang="en-US" altLang="ko-KR" dirty="0"/>
              <a:t>universities interested in modern Korean society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87201" y="48356"/>
            <a:ext cx="3708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accent6"/>
                </a:solidFill>
              </a:rPr>
              <a:t>KF Global e-School Program</a:t>
            </a:r>
            <a:endParaRPr lang="ko-KR" altLang="en-US" sz="2400" b="1" dirty="0">
              <a:solidFill>
                <a:schemeClr val="accent6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239" y="604696"/>
            <a:ext cx="16599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/>
              <a:t>Education</a:t>
            </a:r>
          </a:p>
          <a:p>
            <a:pPr algn="ctr"/>
            <a:r>
              <a:rPr lang="en-US" altLang="ko-KR" sz="2800" b="1" dirty="0" smtClean="0"/>
              <a:t>programs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1305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63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2385391"/>
            <a:ext cx="2888974" cy="357809"/>
          </a:xfrm>
          <a:prstGeom prst="rect">
            <a:avLst/>
          </a:prstGeom>
          <a:solidFill>
            <a:schemeClr val="accent6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2743200"/>
            <a:ext cx="2888974" cy="357809"/>
          </a:xfrm>
          <a:prstGeom prst="rect">
            <a:avLst/>
          </a:prstGeom>
          <a:solidFill>
            <a:srgbClr val="D95757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3091069"/>
            <a:ext cx="2888974" cy="357809"/>
          </a:xfrm>
          <a:prstGeom prst="rect">
            <a:avLst/>
          </a:prstGeom>
          <a:solidFill>
            <a:srgbClr val="2AB486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0" y="3448878"/>
            <a:ext cx="2888974" cy="357809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017026" y="2385391"/>
            <a:ext cx="2888974" cy="357809"/>
          </a:xfrm>
          <a:prstGeom prst="rect">
            <a:avLst/>
          </a:prstGeom>
          <a:solidFill>
            <a:schemeClr val="accent6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017026" y="2743200"/>
            <a:ext cx="2888974" cy="357809"/>
          </a:xfrm>
          <a:prstGeom prst="rect">
            <a:avLst/>
          </a:prstGeom>
          <a:solidFill>
            <a:srgbClr val="D95757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017026" y="3091069"/>
            <a:ext cx="2888974" cy="357809"/>
          </a:xfrm>
          <a:prstGeom prst="rect">
            <a:avLst/>
          </a:prstGeom>
          <a:solidFill>
            <a:srgbClr val="2AB486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017026" y="3448878"/>
            <a:ext cx="2888974" cy="357809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6436" y="2743200"/>
            <a:ext cx="29931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rPr>
              <a:t>Thank </a:t>
            </a:r>
            <a:r>
              <a:rPr kumimoji="0" lang="en-US" altLang="ko-KR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rPr>
              <a:t>You</a:t>
            </a:r>
            <a:endParaRPr kumimoji="0" lang="ko-KR" alt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205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461132"/>
            <a:ext cx="9906000" cy="454496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22" name="TextBox 21"/>
          <p:cNvSpPr txBox="1"/>
          <p:nvPr/>
        </p:nvSpPr>
        <p:spPr>
          <a:xfrm>
            <a:off x="3590336" y="6461550"/>
            <a:ext cx="2552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About SNUAC</a:t>
            </a:r>
            <a:endParaRPr lang="ko-KR" altLang="en-US" sz="2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52" y="2354579"/>
            <a:ext cx="6148448" cy="4098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391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Seoul National University Asia Center(SNUAC) is a research and international exchange institute specializing in Asian Studies that integrates regional and thematic topics. It has three regional centers, seven thematic programs, and the</a:t>
            </a:r>
            <a:r>
              <a:rPr lang="en-US" altLang="ko-KR" sz="2800" dirty="0" smtClean="0">
                <a:solidFill>
                  <a:srgbClr val="000099"/>
                </a:solidFill>
              </a:rPr>
              <a:t> </a:t>
            </a:r>
            <a:r>
              <a:rPr lang="en-US" altLang="ko-KR" sz="2800" dirty="0" smtClean="0"/>
              <a:t>social science data archive (KOSSDA). SNUAC is also fully engaged in building a global network </a:t>
            </a:r>
          </a:p>
          <a:p>
            <a:r>
              <a:rPr lang="en-US" altLang="ko-KR" sz="2800" dirty="0" smtClean="0"/>
              <a:t>of Asia scholars, nurturing next-</a:t>
            </a:r>
          </a:p>
          <a:p>
            <a:r>
              <a:rPr lang="en-US" altLang="ko-KR" sz="2800" dirty="0" smtClean="0"/>
              <a:t>generation experts as well as </a:t>
            </a:r>
          </a:p>
          <a:p>
            <a:r>
              <a:rPr lang="en-US" altLang="ko-KR" sz="2800" dirty="0" smtClean="0"/>
              <a:t>promoting other scholarly </a:t>
            </a:r>
          </a:p>
          <a:p>
            <a:r>
              <a:rPr lang="en-US" altLang="ko-KR" sz="2800" dirty="0" smtClean="0"/>
              <a:t>activities.</a:t>
            </a:r>
            <a:endParaRPr lang="ko-KR" altLang="en-US" sz="2800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5" y="5797660"/>
            <a:ext cx="2549475" cy="60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3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461132"/>
            <a:ext cx="9906000" cy="454496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22" name="TextBox 21"/>
          <p:cNvSpPr txBox="1"/>
          <p:nvPr/>
        </p:nvSpPr>
        <p:spPr>
          <a:xfrm>
            <a:off x="4079251" y="6461550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Timeline</a:t>
            </a:r>
            <a:endParaRPr lang="ko-KR" altLang="en-US" sz="2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1068" y="488637"/>
            <a:ext cx="9204827" cy="2982986"/>
            <a:chOff x="615266" y="488637"/>
            <a:chExt cx="9204827" cy="2982986"/>
          </a:xfrm>
        </p:grpSpPr>
        <p:sp>
          <p:nvSpPr>
            <p:cNvPr id="23" name="TextBox 22"/>
            <p:cNvSpPr txBox="1"/>
            <p:nvPr/>
          </p:nvSpPr>
          <p:spPr>
            <a:xfrm>
              <a:off x="615266" y="2312595"/>
              <a:ext cx="31218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/>
                <a:t>Feb 2009</a:t>
              </a:r>
            </a:p>
            <a:p>
              <a:r>
                <a:rPr lang="en-US" altLang="ko-KR" sz="1600" dirty="0"/>
                <a:t>SNUAC Inauguration</a:t>
              </a:r>
            </a:p>
            <a:p>
              <a:r>
                <a:rPr lang="en-US" altLang="ko-KR" sz="1600" dirty="0"/>
                <a:t>(Founding Director: Hyun-Chin Lim)</a:t>
              </a:r>
              <a:endPara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460" y="2394405"/>
              <a:ext cx="512063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/>
                <a:t>Oct 2011</a:t>
              </a:r>
            </a:p>
            <a:p>
              <a:r>
                <a:rPr lang="en-US" altLang="ko-KR" sz="1600" dirty="0"/>
                <a:t>Second SNUAC International Conference </a:t>
              </a:r>
              <a:endParaRPr lang="en-US" altLang="ko-KR" sz="1600" dirty="0" smtClean="0"/>
            </a:p>
            <a:p>
              <a:r>
                <a:rPr lang="en-US" altLang="ko-KR" sz="1600" dirty="0" smtClean="0"/>
                <a:t>&lt;Global Challenges </a:t>
              </a:r>
              <a:r>
                <a:rPr lang="en-US" altLang="ko-KR" sz="1600" dirty="0"/>
                <a:t>in Asia: A New Development Model and</a:t>
              </a:r>
            </a:p>
            <a:p>
              <a:r>
                <a:rPr lang="en-US" altLang="ko-KR" sz="1600" dirty="0"/>
                <a:t>Regional Community </a:t>
              </a:r>
              <a:r>
                <a:rPr lang="en-US" altLang="ko-KR" sz="1600" dirty="0" smtClean="0"/>
                <a:t>Building&gt;</a:t>
              </a:r>
              <a:endPara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93050" y="488637"/>
              <a:ext cx="201202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/>
                <a:t>Sep 2013</a:t>
              </a:r>
            </a:p>
            <a:p>
              <a:r>
                <a:rPr lang="en-US" altLang="ko-KR" sz="1600" dirty="0"/>
                <a:t>Appointment of</a:t>
              </a:r>
            </a:p>
            <a:p>
              <a:r>
                <a:rPr lang="en-US" altLang="ko-KR" sz="1600" dirty="0"/>
                <a:t>Prof. Myung-</a:t>
              </a:r>
              <a:r>
                <a:rPr lang="en-US" altLang="ko-KR" sz="1600" dirty="0" err="1"/>
                <a:t>koo</a:t>
              </a:r>
              <a:r>
                <a:rPr lang="en-US" altLang="ko-KR" sz="1600" dirty="0"/>
                <a:t> Kang</a:t>
              </a:r>
            </a:p>
            <a:p>
              <a:r>
                <a:rPr lang="en-US" altLang="ko-KR" sz="1600" dirty="0"/>
                <a:t>as SNUAC Director</a:t>
              </a:r>
              <a:endPara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grpSp>
          <p:nvGrpSpPr>
            <p:cNvPr id="8" name="그룹 7"/>
            <p:cNvGrpSpPr/>
            <p:nvPr/>
          </p:nvGrpSpPr>
          <p:grpSpPr>
            <a:xfrm>
              <a:off x="798146" y="1470573"/>
              <a:ext cx="8136681" cy="717002"/>
              <a:chOff x="798146" y="1470573"/>
              <a:chExt cx="8136681" cy="717002"/>
            </a:xfrm>
          </p:grpSpPr>
          <p:cxnSp>
            <p:nvCxnSpPr>
              <p:cNvPr id="7" name="직선 연결선 6"/>
              <p:cNvCxnSpPr/>
              <p:nvPr/>
            </p:nvCxnSpPr>
            <p:spPr>
              <a:xfrm>
                <a:off x="798146" y="1826552"/>
                <a:ext cx="8136681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이등변 삼각형 8"/>
              <p:cNvSpPr/>
              <p:nvPr/>
            </p:nvSpPr>
            <p:spPr>
              <a:xfrm rot="5400000">
                <a:off x="743374" y="1634038"/>
                <a:ext cx="689457" cy="41761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463"/>
              </a:p>
            </p:txBody>
          </p:sp>
          <p:sp>
            <p:nvSpPr>
              <p:cNvPr id="10" name="이등변 삼각형 9"/>
              <p:cNvSpPr/>
              <p:nvPr/>
            </p:nvSpPr>
            <p:spPr>
              <a:xfrm rot="5400000">
                <a:off x="3275811" y="1634039"/>
                <a:ext cx="689457" cy="41761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463"/>
              </a:p>
            </p:txBody>
          </p:sp>
          <p:sp>
            <p:nvSpPr>
              <p:cNvPr id="28" name="이등변 삼각형 27"/>
              <p:cNvSpPr/>
              <p:nvPr/>
            </p:nvSpPr>
            <p:spPr>
              <a:xfrm rot="5400000">
                <a:off x="5808247" y="1606494"/>
                <a:ext cx="689457" cy="41761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463"/>
              </a:p>
            </p:txBody>
          </p:sp>
          <p:sp>
            <p:nvSpPr>
              <p:cNvPr id="30" name="이등변 삼각형 29"/>
              <p:cNvSpPr/>
              <p:nvPr/>
            </p:nvSpPr>
            <p:spPr>
              <a:xfrm rot="5400000">
                <a:off x="8340682" y="1617744"/>
                <a:ext cx="689457" cy="41761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463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158387" y="489131"/>
              <a:ext cx="399096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/>
                <a:t>Sep 2009</a:t>
              </a:r>
            </a:p>
            <a:p>
              <a:r>
                <a:rPr lang="en-US" altLang="ko-KR" sz="1600" dirty="0"/>
                <a:t>First SNUAC International Conference</a:t>
              </a:r>
            </a:p>
            <a:p>
              <a:r>
                <a:rPr lang="en-US" altLang="ko-KR" sz="1600" dirty="0" smtClean="0"/>
                <a:t>&lt;What </a:t>
              </a:r>
              <a:r>
                <a:rPr lang="en-US" altLang="ko-KR" sz="1600" dirty="0"/>
                <a:t>Is Asia? Retrospectives and </a:t>
              </a:r>
              <a:r>
                <a:rPr lang="en-US" altLang="ko-KR" sz="1600" dirty="0" smtClean="0"/>
                <a:t>Prospects&gt;</a:t>
              </a:r>
              <a:endPara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1301072" y="3745191"/>
            <a:ext cx="8319561" cy="2759281"/>
            <a:chOff x="615266" y="3745191"/>
            <a:chExt cx="8319561" cy="2759281"/>
          </a:xfrm>
        </p:grpSpPr>
        <p:sp>
          <p:nvSpPr>
            <p:cNvPr id="26" name="TextBox 25"/>
            <p:cNvSpPr txBox="1"/>
            <p:nvPr/>
          </p:nvSpPr>
          <p:spPr>
            <a:xfrm>
              <a:off x="615266" y="5427254"/>
              <a:ext cx="289944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/>
                <a:t>Mar 2014</a:t>
              </a:r>
            </a:p>
            <a:p>
              <a:r>
                <a:rPr lang="en-US" altLang="ko-KR" sz="1600" dirty="0"/>
                <a:t>Conference for directors of</a:t>
              </a:r>
            </a:p>
            <a:p>
              <a:r>
                <a:rPr lang="en-US" altLang="ko-KR" sz="1600" dirty="0"/>
                <a:t>Asia research institutions,</a:t>
              </a:r>
            </a:p>
            <a:p>
              <a:r>
                <a:rPr lang="en-US" altLang="ko-KR" sz="1600" dirty="0" smtClean="0"/>
                <a:t>&lt;New </a:t>
              </a:r>
              <a:r>
                <a:rPr lang="en-US" altLang="ko-KR" sz="1600" dirty="0"/>
                <a:t>Horizons in Asian </a:t>
              </a:r>
              <a:r>
                <a:rPr lang="en-US" altLang="ko-KR" sz="1600" dirty="0" smtClean="0"/>
                <a:t>Studies&gt;</a:t>
              </a:r>
              <a:endPara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58387" y="3745191"/>
              <a:ext cx="31204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/>
                <a:t>Jun 2015</a:t>
              </a:r>
            </a:p>
            <a:p>
              <a:r>
                <a:rPr lang="en-US" altLang="ko-KR" sz="1600" dirty="0"/>
                <a:t>Affiliation of Korea Social Science</a:t>
              </a:r>
            </a:p>
            <a:p>
              <a:r>
                <a:rPr lang="en-US" altLang="ko-KR" sz="1600" dirty="0"/>
                <a:t>Data Archive (KOSSDA) with SNUAC</a:t>
              </a:r>
              <a:endPara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grpSp>
          <p:nvGrpSpPr>
            <p:cNvPr id="33" name="그룹 32"/>
            <p:cNvGrpSpPr/>
            <p:nvPr/>
          </p:nvGrpSpPr>
          <p:grpSpPr>
            <a:xfrm>
              <a:off x="798146" y="4637668"/>
              <a:ext cx="8136681" cy="717002"/>
              <a:chOff x="798146" y="1470573"/>
              <a:chExt cx="8136681" cy="717002"/>
            </a:xfrm>
          </p:grpSpPr>
          <p:cxnSp>
            <p:nvCxnSpPr>
              <p:cNvPr id="34" name="직선 연결선 33"/>
              <p:cNvCxnSpPr/>
              <p:nvPr/>
            </p:nvCxnSpPr>
            <p:spPr>
              <a:xfrm>
                <a:off x="798146" y="1826552"/>
                <a:ext cx="8136681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이등변 삼각형 34"/>
              <p:cNvSpPr/>
              <p:nvPr/>
            </p:nvSpPr>
            <p:spPr>
              <a:xfrm rot="5400000">
                <a:off x="743374" y="1634038"/>
                <a:ext cx="689457" cy="41761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463"/>
              </a:p>
            </p:txBody>
          </p:sp>
          <p:sp>
            <p:nvSpPr>
              <p:cNvPr id="36" name="이등변 삼각형 35"/>
              <p:cNvSpPr/>
              <p:nvPr/>
            </p:nvSpPr>
            <p:spPr>
              <a:xfrm rot="5400000">
                <a:off x="3275811" y="1634039"/>
                <a:ext cx="689457" cy="41761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463"/>
              </a:p>
            </p:txBody>
          </p:sp>
          <p:sp>
            <p:nvSpPr>
              <p:cNvPr id="37" name="이등변 삼각형 36"/>
              <p:cNvSpPr/>
              <p:nvPr/>
            </p:nvSpPr>
            <p:spPr>
              <a:xfrm rot="5400000">
                <a:off x="5808247" y="1606494"/>
                <a:ext cx="689457" cy="41761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463"/>
              </a:p>
            </p:txBody>
          </p:sp>
          <p:sp>
            <p:nvSpPr>
              <p:cNvPr id="38" name="이등변 삼각형 37"/>
              <p:cNvSpPr/>
              <p:nvPr/>
            </p:nvSpPr>
            <p:spPr>
              <a:xfrm rot="5400000">
                <a:off x="8340682" y="1617744"/>
                <a:ext cx="689457" cy="41761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463"/>
              </a:p>
            </p:txBody>
          </p:sp>
        </p:grpSp>
        <p:sp>
          <p:nvSpPr>
            <p:cNvPr id="13" name="직사각형 12"/>
            <p:cNvSpPr/>
            <p:nvPr/>
          </p:nvSpPr>
          <p:spPr>
            <a:xfrm>
              <a:off x="4699460" y="5528695"/>
              <a:ext cx="309359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600" b="1" dirty="0" smtClean="0"/>
                <a:t>Apr </a:t>
              </a:r>
              <a:r>
                <a:rPr lang="en-US" altLang="ko-KR" sz="1600" b="1" dirty="0"/>
                <a:t>2016</a:t>
              </a:r>
            </a:p>
            <a:p>
              <a:r>
                <a:rPr lang="en-US" altLang="ko-KR" sz="1600" dirty="0"/>
                <a:t>International </a:t>
              </a:r>
              <a:r>
                <a:rPr lang="en-US" altLang="ko-KR" sz="1600" dirty="0" smtClean="0"/>
                <a:t>conference </a:t>
              </a:r>
            </a:p>
            <a:p>
              <a:r>
                <a:rPr lang="en-US" altLang="ko-KR" sz="1600" dirty="0" smtClean="0"/>
                <a:t>&lt;Inter-Asian Connections V: Seoul&gt;</a:t>
              </a:r>
              <a:endParaRPr lang="ko-KR" altLang="en-US" sz="16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8169050" y="3673192"/>
            <a:ext cx="17369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Sep 2017</a:t>
            </a:r>
            <a:endParaRPr lang="en-US" altLang="ko-KR" sz="1600" b="1" dirty="0"/>
          </a:p>
          <a:p>
            <a:r>
              <a:rPr lang="en-US" altLang="ko-KR" sz="1600" dirty="0" smtClean="0"/>
              <a:t>Appointment of </a:t>
            </a:r>
          </a:p>
          <a:p>
            <a:r>
              <a:rPr lang="en-US" altLang="ko-KR" sz="1600" dirty="0" smtClean="0">
                <a:ea typeface="나눔고딕" panose="020D0604000000000000" pitchFamily="50" charset="-127"/>
              </a:rPr>
              <a:t>Prof. </a:t>
            </a:r>
            <a:r>
              <a:rPr lang="en-US" altLang="ko-KR" sz="1600" dirty="0" err="1" smtClean="0">
                <a:ea typeface="나눔고딕" panose="020D0604000000000000" pitchFamily="50" charset="-127"/>
              </a:rPr>
              <a:t>Soojin</a:t>
            </a:r>
            <a:r>
              <a:rPr lang="en-US" altLang="ko-KR" sz="1600" dirty="0" smtClean="0">
                <a:ea typeface="나눔고딕" panose="020D0604000000000000" pitchFamily="50" charset="-127"/>
              </a:rPr>
              <a:t> Park</a:t>
            </a:r>
          </a:p>
          <a:p>
            <a:r>
              <a:rPr lang="en-US" altLang="ko-KR" sz="1600" dirty="0" smtClean="0">
                <a:ea typeface="나눔고딕" panose="020D0604000000000000" pitchFamily="50" charset="-127"/>
              </a:rPr>
              <a:t>As SNUAC Director</a:t>
            </a:r>
            <a:endParaRPr lang="ko-KR" altLang="en-US" sz="1600" dirty="0">
              <a:ea typeface="나눔고딕" panose="020D0604000000000000" pitchFamily="50" charset="-127"/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254488" y="1660422"/>
            <a:ext cx="364848" cy="364848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1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2780875" y="1660735"/>
            <a:ext cx="364848" cy="364848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2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5319361" y="1657016"/>
            <a:ext cx="364848" cy="364848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3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7851796" y="1657016"/>
            <a:ext cx="364848" cy="364848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4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1525183" y="4811192"/>
            <a:ext cx="364848" cy="364848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5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4067812" y="4829262"/>
            <a:ext cx="364848" cy="364848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6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6591488" y="4810751"/>
            <a:ext cx="364848" cy="364848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7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5" name="타원 44"/>
          <p:cNvSpPr/>
          <p:nvPr/>
        </p:nvSpPr>
        <p:spPr>
          <a:xfrm>
            <a:off x="9133958" y="4810751"/>
            <a:ext cx="364848" cy="364848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8</a:t>
            </a:r>
            <a:endParaRPr lang="ko-KR" alt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7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5911814"/>
            <a:ext cx="9906000" cy="946186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21" name="TextBox 20"/>
          <p:cNvSpPr txBox="1"/>
          <p:nvPr/>
        </p:nvSpPr>
        <p:spPr>
          <a:xfrm>
            <a:off x="3890207" y="6151844"/>
            <a:ext cx="2145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Researchers</a:t>
            </a:r>
            <a:endParaRPr lang="ko-KR" altLang="en-US" sz="2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9428" y="1403516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03392" y="3715548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31549" y="3715548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텍스트입력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08" y="1361523"/>
            <a:ext cx="8305132" cy="358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5911814"/>
            <a:ext cx="9906000" cy="946186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21" name="TextBox 20"/>
          <p:cNvSpPr txBox="1"/>
          <p:nvPr/>
        </p:nvSpPr>
        <p:spPr>
          <a:xfrm>
            <a:off x="4271722" y="6151844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Budget</a:t>
            </a:r>
            <a:endParaRPr lang="ko-KR" altLang="en-US" sz="2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9428" y="1403516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03392" y="3715548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31549" y="3715548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텍스트입력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03" y="1073090"/>
            <a:ext cx="7921394" cy="459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3"/>
          <p:cNvSpPr/>
          <p:nvPr/>
        </p:nvSpPr>
        <p:spPr>
          <a:xfrm>
            <a:off x="915621" y="2605828"/>
            <a:ext cx="3934171" cy="38125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5700">
            <a:off x="8425312" y="2639849"/>
            <a:ext cx="313210" cy="31321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180247" y="2987079"/>
            <a:ext cx="3394333" cy="229097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5" name="직사각형 4"/>
          <p:cNvSpPr/>
          <p:nvPr/>
        </p:nvSpPr>
        <p:spPr>
          <a:xfrm>
            <a:off x="5232382" y="2973884"/>
            <a:ext cx="3589947" cy="2304172"/>
          </a:xfrm>
          <a:prstGeom prst="rect">
            <a:avLst/>
          </a:prstGeom>
          <a:noFill/>
          <a:ln>
            <a:solidFill>
              <a:srgbClr val="D9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6" name="TextBox 5"/>
          <p:cNvSpPr txBox="1"/>
          <p:nvPr/>
        </p:nvSpPr>
        <p:spPr>
          <a:xfrm>
            <a:off x="1190832" y="3182546"/>
            <a:ext cx="33837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3 regional centers</a:t>
            </a:r>
            <a:r>
              <a:rPr lang="en-US" altLang="ko-KR" sz="2800" b="1" dirty="0" smtClean="0">
                <a:solidFill>
                  <a:srgbClr val="FF0000"/>
                </a:solidFill>
                <a:ea typeface="나눔고딕" panose="020D0604000000000000" pitchFamily="50" charset="-127"/>
              </a:rPr>
              <a:t> </a:t>
            </a:r>
          </a:p>
          <a:p>
            <a:pPr algn="ctr"/>
            <a:r>
              <a:rPr lang="en-US" altLang="ko-KR" sz="28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+ </a:t>
            </a:r>
          </a:p>
          <a:p>
            <a:pPr algn="ctr"/>
            <a:r>
              <a:rPr lang="en-US" altLang="ko-KR" sz="28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KOSSDA</a:t>
            </a:r>
          </a:p>
          <a:p>
            <a:pPr algn="ctr"/>
            <a:r>
              <a:rPr lang="en-US" altLang="ko-KR" sz="28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(Data Archive Center)</a:t>
            </a:r>
            <a:endParaRPr lang="ko-KR" altLang="en-US" sz="2800" b="1" dirty="0">
              <a:solidFill>
                <a:schemeClr val="accent6"/>
              </a:solidFill>
              <a:ea typeface="나눔고딕" panose="020D06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7517" y="3643755"/>
            <a:ext cx="18596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rgbClr val="D95757"/>
                </a:solidFill>
                <a:ea typeface="나눔고딕" panose="020D0604000000000000" pitchFamily="50" charset="-127"/>
              </a:rPr>
              <a:t>7 thematic </a:t>
            </a:r>
          </a:p>
          <a:p>
            <a:pPr algn="ctr"/>
            <a:r>
              <a:rPr lang="en-US" altLang="ko-KR" sz="2800" b="1" dirty="0" smtClean="0">
                <a:solidFill>
                  <a:srgbClr val="D95757"/>
                </a:solidFill>
                <a:ea typeface="나눔고딕" panose="020D0604000000000000" pitchFamily="50" charset="-127"/>
              </a:rPr>
              <a:t>programs</a:t>
            </a:r>
            <a:endParaRPr lang="ko-KR" altLang="en-US" sz="2800" b="1" dirty="0">
              <a:solidFill>
                <a:srgbClr val="D95757"/>
              </a:solidFill>
              <a:ea typeface="나눔고딕" panose="020D06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5911814"/>
            <a:ext cx="9906000" cy="946186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800" dirty="0" smtClean="0"/>
              <a:t>SNUAC’s research </a:t>
            </a:r>
            <a:endParaRPr lang="ko-KR" altLang="en-US" sz="2800" dirty="0"/>
          </a:p>
        </p:txBody>
      </p:sp>
      <p:sp>
        <p:nvSpPr>
          <p:cNvPr id="9" name="사각형: 둥근 모서리 3"/>
          <p:cNvSpPr/>
          <p:nvPr/>
        </p:nvSpPr>
        <p:spPr>
          <a:xfrm>
            <a:off x="5060271" y="2628746"/>
            <a:ext cx="3934171" cy="381251"/>
          </a:xfrm>
          <a:prstGeom prst="roundRect">
            <a:avLst>
              <a:gd name="adj" fmla="val 50000"/>
            </a:avLst>
          </a:prstGeom>
          <a:solidFill>
            <a:srgbClr val="D9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</p:spTree>
    <p:extLst>
      <p:ext uri="{BB962C8B-B14F-4D97-AF65-F5344CB8AC3E}">
        <p14:creationId xmlns:p14="http://schemas.microsoft.com/office/powerpoint/2010/main" val="407478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막힌 원호 2"/>
          <p:cNvSpPr/>
          <p:nvPr/>
        </p:nvSpPr>
        <p:spPr>
          <a:xfrm rot="16200000">
            <a:off x="3341370" y="1109219"/>
            <a:ext cx="3186683" cy="3186683"/>
          </a:xfrm>
          <a:prstGeom prst="blockArc">
            <a:avLst>
              <a:gd name="adj1" fmla="val 16181867"/>
              <a:gd name="adj2" fmla="val 77257"/>
              <a:gd name="adj3" fmla="val 1164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막힌 원호 3"/>
          <p:cNvSpPr/>
          <p:nvPr/>
        </p:nvSpPr>
        <p:spPr>
          <a:xfrm rot="10800000">
            <a:off x="3341369" y="1109218"/>
            <a:ext cx="3186683" cy="3186683"/>
          </a:xfrm>
          <a:prstGeom prst="blockArc">
            <a:avLst>
              <a:gd name="adj1" fmla="val 16152884"/>
              <a:gd name="adj2" fmla="val 21584557"/>
              <a:gd name="adj3" fmla="val 1165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막힌 원호 4"/>
          <p:cNvSpPr/>
          <p:nvPr/>
        </p:nvSpPr>
        <p:spPr>
          <a:xfrm rot="5400000">
            <a:off x="3359659" y="1109219"/>
            <a:ext cx="3186683" cy="3186683"/>
          </a:xfrm>
          <a:prstGeom prst="blockArc">
            <a:avLst>
              <a:gd name="adj1" fmla="val 16212639"/>
              <a:gd name="adj2" fmla="val 21596882"/>
              <a:gd name="adj3" fmla="val 1165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막힌 원호 5"/>
          <p:cNvSpPr/>
          <p:nvPr/>
        </p:nvSpPr>
        <p:spPr>
          <a:xfrm>
            <a:off x="3359658" y="1109219"/>
            <a:ext cx="3186683" cy="3186683"/>
          </a:xfrm>
          <a:prstGeom prst="blockArc">
            <a:avLst>
              <a:gd name="adj1" fmla="val 16203686"/>
              <a:gd name="adj2" fmla="val 50472"/>
              <a:gd name="adj3" fmla="val 1164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416806" y="1356360"/>
            <a:ext cx="469900" cy="469900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5956551" y="1356360"/>
            <a:ext cx="469900" cy="469900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endParaRPr lang="ko-KR" altLang="en-US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416806" y="3591052"/>
            <a:ext cx="469900" cy="4699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endParaRPr lang="ko-KR" altLang="en-US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956551" y="3591052"/>
            <a:ext cx="469900" cy="469900"/>
          </a:xfrm>
          <a:prstGeom prst="ellipse">
            <a:avLst/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endParaRPr lang="ko-KR" altLang="en-US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4005" y="1801173"/>
            <a:ext cx="40014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 regional centers</a:t>
            </a:r>
          </a:p>
          <a:p>
            <a:pPr algn="ctr"/>
            <a:r>
              <a:rPr lang="en-US" altLang="ko-KR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+</a:t>
            </a:r>
          </a:p>
          <a:p>
            <a:pPr algn="ctr"/>
            <a:r>
              <a:rPr lang="en-US" altLang="ko-KR" sz="3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KOSSDA</a:t>
            </a:r>
            <a:endParaRPr lang="ko-KR" altLang="en-US" sz="3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 flipH="1" flipV="1">
            <a:off x="3323077" y="862546"/>
            <a:ext cx="162544" cy="55090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3035545" y="859671"/>
            <a:ext cx="28753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7383" y="588794"/>
            <a:ext cx="2783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Northeast Asia Center</a:t>
            </a:r>
            <a:endParaRPr lang="ko-KR" altLang="en-US" sz="2000" b="1" dirty="0">
              <a:solidFill>
                <a:schemeClr val="accent6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870" y="967127"/>
            <a:ext cx="27254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Focuses on transformations in East Asian societies and their relations with each other due to rise of China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3048" y="3826002"/>
            <a:ext cx="2471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Center for Eurasian </a:t>
            </a:r>
          </a:p>
          <a:p>
            <a:r>
              <a:rPr lang="en-US" altLang="ko-KR" sz="2000" b="1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and Central Asian </a:t>
            </a:r>
          </a:p>
          <a:p>
            <a:r>
              <a:rPr lang="en-US" altLang="ko-KR" sz="2000" b="1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Studies</a:t>
            </a:r>
            <a:endParaRPr lang="ko-KR" altLang="en-US" sz="2000" b="1" dirty="0">
              <a:solidFill>
                <a:srgbClr val="0070C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870" y="4809588"/>
            <a:ext cx="375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-Central Asia as a region</a:t>
            </a:r>
          </a:p>
          <a:p>
            <a:r>
              <a:rPr lang="en-US" altLang="ko-KR" dirty="0" smtClean="0"/>
              <a:t>-Characteristics of Central Asian Islam</a:t>
            </a:r>
          </a:p>
          <a:p>
            <a:r>
              <a:rPr lang="en-US" altLang="ko-KR" dirty="0" smtClean="0"/>
              <a:t>-Situation of Eurasian diasporas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9399" y="588794"/>
            <a:ext cx="2799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F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Southeast Asia Center</a:t>
            </a:r>
            <a:endParaRPr lang="ko-KR" altLang="en-US" sz="2000" b="1" dirty="0">
              <a:solidFill>
                <a:srgbClr val="00B0F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343" y="946984"/>
            <a:ext cx="30971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Culturally sensitive marketing </a:t>
            </a:r>
          </a:p>
          <a:p>
            <a:r>
              <a:rPr lang="en-US" altLang="ko-KR" dirty="0" smtClean="0"/>
              <a:t>strategies and sustainable </a:t>
            </a:r>
          </a:p>
          <a:p>
            <a:r>
              <a:rPr lang="en-US" altLang="ko-KR" dirty="0"/>
              <a:t>e</a:t>
            </a:r>
            <a:r>
              <a:rPr lang="en-US" altLang="ko-KR" dirty="0" smtClean="0"/>
              <a:t>conomic cooperation: </a:t>
            </a:r>
          </a:p>
          <a:p>
            <a:r>
              <a:rPr lang="en-US" altLang="ko-KR" dirty="0"/>
              <a:t>C</a:t>
            </a:r>
            <a:r>
              <a:rPr lang="en-US" altLang="ko-KR" dirty="0" smtClean="0"/>
              <a:t>onsumer culture of Indonesia </a:t>
            </a:r>
          </a:p>
          <a:p>
            <a:r>
              <a:rPr lang="en-US" altLang="ko-KR" dirty="0" smtClean="0"/>
              <a:t>and Malaysia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15743" y="3979022"/>
            <a:ext cx="2749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KOSSDA</a:t>
            </a:r>
          </a:p>
          <a:p>
            <a:r>
              <a:rPr lang="en-US" altLang="ko-KR" sz="1600" b="1" dirty="0" smtClean="0">
                <a:solidFill>
                  <a:schemeClr val="accent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(Korea Social Science Data </a:t>
            </a:r>
          </a:p>
          <a:p>
            <a:r>
              <a:rPr lang="en-US" altLang="ko-KR" sz="1600" b="1" dirty="0" smtClean="0">
                <a:solidFill>
                  <a:schemeClr val="accent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Archive)</a:t>
            </a:r>
            <a:endParaRPr lang="ko-KR" altLang="en-US" sz="1600" b="1" dirty="0">
              <a:solidFill>
                <a:schemeClr val="accent4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35421" y="4746578"/>
            <a:ext cx="30294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Korea’s representative data </a:t>
            </a:r>
          </a:p>
          <a:p>
            <a:r>
              <a:rPr lang="en-US" altLang="ko-KR" dirty="0" smtClean="0"/>
              <a:t>archive leading in the</a:t>
            </a:r>
          </a:p>
          <a:p>
            <a:r>
              <a:rPr lang="en-US" altLang="ko-KR" dirty="0" smtClean="0"/>
              <a:t>acquisition and dissemination </a:t>
            </a:r>
          </a:p>
          <a:p>
            <a:r>
              <a:rPr lang="en-US" altLang="ko-KR" dirty="0" smtClean="0"/>
              <a:t>of social science research data</a:t>
            </a:r>
            <a:endParaRPr lang="ko-KR" altLang="en-US" dirty="0"/>
          </a:p>
        </p:txBody>
      </p:sp>
      <p:grpSp>
        <p:nvGrpSpPr>
          <p:cNvPr id="27" name="그룹 26"/>
          <p:cNvGrpSpPr/>
          <p:nvPr/>
        </p:nvGrpSpPr>
        <p:grpSpPr>
          <a:xfrm rot="10800000">
            <a:off x="6321302" y="3965346"/>
            <a:ext cx="450077" cy="565504"/>
            <a:chOff x="2654544" y="4739411"/>
            <a:chExt cx="450077" cy="565504"/>
          </a:xfrm>
        </p:grpSpPr>
        <p:cxnSp>
          <p:nvCxnSpPr>
            <p:cNvPr id="25" name="직선 연결선 24"/>
            <p:cNvCxnSpPr/>
            <p:nvPr/>
          </p:nvCxnSpPr>
          <p:spPr>
            <a:xfrm flipH="1" flipV="1">
              <a:off x="2942077" y="4754008"/>
              <a:ext cx="162544" cy="550907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flipH="1">
              <a:off x="2654544" y="4739411"/>
              <a:ext cx="287533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그룹 27"/>
          <p:cNvGrpSpPr/>
          <p:nvPr/>
        </p:nvGrpSpPr>
        <p:grpSpPr>
          <a:xfrm rot="10800000" flipH="1">
            <a:off x="3035544" y="3965346"/>
            <a:ext cx="429696" cy="565504"/>
            <a:chOff x="2654544" y="4739411"/>
            <a:chExt cx="450077" cy="565504"/>
          </a:xfrm>
        </p:grpSpPr>
        <p:cxnSp>
          <p:nvCxnSpPr>
            <p:cNvPr id="29" name="직선 연결선 28"/>
            <p:cNvCxnSpPr/>
            <p:nvPr/>
          </p:nvCxnSpPr>
          <p:spPr>
            <a:xfrm flipH="1" flipV="1">
              <a:off x="2942077" y="4754008"/>
              <a:ext cx="162544" cy="55090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flipH="1">
              <a:off x="2654544" y="4739411"/>
              <a:ext cx="287533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그룹 32"/>
          <p:cNvGrpSpPr/>
          <p:nvPr/>
        </p:nvGrpSpPr>
        <p:grpSpPr>
          <a:xfrm flipH="1">
            <a:off x="6334323" y="859671"/>
            <a:ext cx="450078" cy="553781"/>
            <a:chOff x="5654307" y="1751211"/>
            <a:chExt cx="450077" cy="553781"/>
          </a:xfrm>
        </p:grpSpPr>
        <p:cxnSp>
          <p:nvCxnSpPr>
            <p:cNvPr id="31" name="직선 연결선 30"/>
            <p:cNvCxnSpPr/>
            <p:nvPr/>
          </p:nvCxnSpPr>
          <p:spPr>
            <a:xfrm flipH="1" flipV="1">
              <a:off x="5941840" y="1754085"/>
              <a:ext cx="162544" cy="55090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H="1">
              <a:off x="5654307" y="1751211"/>
              <a:ext cx="28753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직사각형 33"/>
          <p:cNvSpPr/>
          <p:nvPr/>
        </p:nvSpPr>
        <p:spPr>
          <a:xfrm>
            <a:off x="2957701" y="640574"/>
            <a:ext cx="75768" cy="5481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2957701" y="4347681"/>
            <a:ext cx="75768" cy="5481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6782891" y="640574"/>
            <a:ext cx="65705" cy="5481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6782891" y="4347681"/>
            <a:ext cx="65705" cy="5481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0" y="5911814"/>
            <a:ext cx="9906000" cy="946186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800" dirty="0" smtClean="0"/>
              <a:t>Research - 3 regional centers + KOSSDA(Data Archive Center)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10580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6197136"/>
            <a:ext cx="9906000" cy="660863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21" name="TextBox 20"/>
          <p:cNvSpPr txBox="1"/>
          <p:nvPr/>
        </p:nvSpPr>
        <p:spPr>
          <a:xfrm>
            <a:off x="2395410" y="6269074"/>
            <a:ext cx="5134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Researchers – 7 thematic programs</a:t>
            </a:r>
            <a:endParaRPr lang="ko-KR" altLang="en-US" sz="2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9428" y="1403516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03392" y="3715548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31549" y="3715548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ea typeface="나눔고딕" panose="020D0604000000000000" pitchFamily="50" charset="-127"/>
              </a:rPr>
              <a:t>텍스트입력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7345" y="1469612"/>
            <a:ext cx="5291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ea typeface="나눔고딕" panose="020D0604000000000000" pitchFamily="50" charset="-127"/>
              </a:rPr>
              <a:t>US-China relations/East Asian security/Korea’s security</a:t>
            </a:r>
            <a:endParaRPr lang="ko-KR" altLang="en-US" dirty="0">
              <a:ea typeface="나눔고딕" panose="020D0604000000000000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7201" y="993685"/>
            <a:ext cx="430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ea typeface="나눔고딕" panose="020D0604000000000000" pitchFamily="50" charset="-127"/>
              </a:rPr>
              <a:t>Program</a:t>
            </a:r>
            <a:r>
              <a:rPr lang="en-US" altLang="ko-KR" sz="24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 on US-China Relations</a:t>
            </a:r>
            <a:endParaRPr lang="ko-KR" altLang="en-US" sz="2400" b="1" dirty="0">
              <a:solidFill>
                <a:schemeClr val="accent6"/>
              </a:solidFill>
              <a:ea typeface="나눔고딕" panose="020D0604000000000000" pitchFamily="50" charset="-127"/>
            </a:endParaRPr>
          </a:p>
        </p:txBody>
      </p:sp>
      <p:sp>
        <p:nvSpPr>
          <p:cNvPr id="13" name="타원 12"/>
          <p:cNvSpPr/>
          <p:nvPr/>
        </p:nvSpPr>
        <p:spPr>
          <a:xfrm rot="2700000">
            <a:off x="393943" y="271460"/>
            <a:ext cx="1480532" cy="1497779"/>
          </a:xfrm>
          <a:prstGeom prst="ellipse">
            <a:avLst/>
          </a:prstGeom>
          <a:solidFill>
            <a:srgbClr val="D9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11009" y="2477231"/>
            <a:ext cx="74605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나눔고딕" panose="020D0604000000000000" pitchFamily="50" charset="-127"/>
              </a:rPr>
              <a:t>Sustainable democratic and </a:t>
            </a:r>
            <a:r>
              <a:rPr lang="en-US" altLang="ko-KR" sz="2000" dirty="0" smtClean="0">
                <a:ea typeface="나눔고딕" panose="020D0604000000000000" pitchFamily="50" charset="-127"/>
              </a:rPr>
              <a:t>economic</a:t>
            </a:r>
            <a:r>
              <a:rPr lang="en-US" altLang="ko-KR" dirty="0" smtClean="0">
                <a:ea typeface="나눔고딕" panose="020D0604000000000000" pitchFamily="50" charset="-127"/>
              </a:rPr>
              <a:t> development of Asia</a:t>
            </a:r>
            <a:r>
              <a:rPr lang="en-US" altLang="ko-KR" dirty="0" smtClean="0">
                <a:solidFill>
                  <a:srgbClr val="000099"/>
                </a:solidFill>
                <a:ea typeface="나눔고딕" panose="020D0604000000000000" pitchFamily="50" charset="-127"/>
              </a:rPr>
              <a:t>/</a:t>
            </a:r>
            <a:r>
              <a:rPr lang="en-US" altLang="ko-KR" dirty="0" smtClean="0">
                <a:ea typeface="나눔고딕" panose="020D0604000000000000" pitchFamily="50" charset="-127"/>
              </a:rPr>
              <a:t>Civil politics/</a:t>
            </a:r>
          </a:p>
          <a:p>
            <a:r>
              <a:rPr lang="en-US" altLang="ko-KR" dirty="0" smtClean="0">
                <a:ea typeface="나눔고딕" panose="020D0604000000000000" pitchFamily="50" charset="-127"/>
              </a:rPr>
              <a:t>Civil economy</a:t>
            </a:r>
            <a:endParaRPr lang="ko-KR" altLang="en-US" dirty="0">
              <a:ea typeface="나눔고딕" panose="020D0604000000000000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7200" y="1954298"/>
            <a:ext cx="7789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Center for Democracy and Economic Development</a:t>
            </a:r>
            <a:endParaRPr lang="ko-KR" altLang="en-US" sz="2400" b="1" dirty="0">
              <a:solidFill>
                <a:schemeClr val="accent6"/>
              </a:solidFill>
              <a:ea typeface="나눔고딕" panose="020D0604000000000000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87200" y="3680373"/>
            <a:ext cx="550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ea typeface="나눔고딕" panose="020D0604000000000000" pitchFamily="50" charset="-127"/>
              </a:rPr>
              <a:t>Korean civil society/Asian civil society/Global civil society</a:t>
            </a:r>
            <a:endParaRPr lang="ko-KR" altLang="en-US" dirty="0">
              <a:ea typeface="나눔고딕" panose="020D0604000000000000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87200" y="3221102"/>
            <a:ext cx="3661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Civil Society NGOs Program</a:t>
            </a:r>
            <a:endParaRPr lang="ko-KR" altLang="en-US" sz="2400" b="1" dirty="0">
              <a:solidFill>
                <a:schemeClr val="accent6"/>
              </a:solidFill>
              <a:ea typeface="나눔고딕" panose="020D06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56909" y="4769602"/>
            <a:ext cx="666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ea typeface="나눔고딕" panose="020D0604000000000000" pitchFamily="50" charset="-127"/>
              </a:rPr>
              <a:t>International trade/Technology, patenting/Regulations and standards</a:t>
            </a:r>
            <a:endParaRPr lang="ko-KR" altLang="en-US" dirty="0">
              <a:ea typeface="나눔고딕" panose="020D0604000000000000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7345" y="4237184"/>
            <a:ext cx="5628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Center for Asia and Global Economic Order</a:t>
            </a:r>
            <a:endParaRPr lang="ko-KR" altLang="en-US" sz="2400" b="1" dirty="0">
              <a:solidFill>
                <a:schemeClr val="accent6"/>
              </a:solidFill>
              <a:ea typeface="나눔고딕" panose="020D0604000000000000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0402" y="526548"/>
            <a:ext cx="712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ea typeface="나눔고딕" panose="020D0604000000000000" pitchFamily="50" charset="-127"/>
              </a:rPr>
              <a:t>East Asian economic community/East-Asian social and cultural community</a:t>
            </a:r>
            <a:endParaRPr lang="ko-KR" altLang="en-US" dirty="0">
              <a:ea typeface="나눔고딕" panose="020D0604000000000000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87201" y="48356"/>
            <a:ext cx="417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Key Research Institute Program</a:t>
            </a:r>
            <a:endParaRPr lang="ko-KR" altLang="en-US" sz="2400" b="1" dirty="0">
              <a:solidFill>
                <a:schemeClr val="accent6"/>
              </a:solidFill>
              <a:ea typeface="나눔고딕" panose="020D0604000000000000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8478" y="5822613"/>
            <a:ext cx="785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ea typeface="나눔고딕" panose="020D0604000000000000" pitchFamily="50" charset="-127"/>
              </a:rPr>
              <a:t>Regional human environment/Tradition and future/Regional natural </a:t>
            </a:r>
            <a:r>
              <a:rPr lang="en-US" altLang="ko-KR" dirty="0" smtClean="0">
                <a:solidFill>
                  <a:srgbClr val="FF0000"/>
                </a:solidFill>
                <a:ea typeface="나눔고딕" panose="020D0604000000000000" pitchFamily="50" charset="-127"/>
              </a:rPr>
              <a:t>environment</a:t>
            </a:r>
            <a:endParaRPr lang="ko-KR" altLang="en-US" dirty="0">
              <a:solidFill>
                <a:srgbClr val="FF0000"/>
              </a:solidFill>
              <a:ea typeface="나눔고딕" panose="020D0604000000000000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7200" y="5227567"/>
            <a:ext cx="4629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Environment Cooperation Program</a:t>
            </a:r>
            <a:endParaRPr lang="ko-KR" altLang="en-US" sz="2400" b="1" dirty="0">
              <a:solidFill>
                <a:schemeClr val="accent6"/>
              </a:solidFill>
              <a:ea typeface="나눔고딕" panose="020D06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371" y="569971"/>
            <a:ext cx="18596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/>
              <a:t>7 thematic </a:t>
            </a:r>
          </a:p>
          <a:p>
            <a:pPr algn="ctr"/>
            <a:r>
              <a:rPr lang="en-US" altLang="ko-KR" sz="2800" b="1" dirty="0" smtClean="0"/>
              <a:t>programs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289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3"/>
          <p:cNvSpPr/>
          <p:nvPr/>
        </p:nvSpPr>
        <p:spPr>
          <a:xfrm>
            <a:off x="915621" y="2605828"/>
            <a:ext cx="3934171" cy="38125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5700">
            <a:off x="8425312" y="2639849"/>
            <a:ext cx="313210" cy="31321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180247" y="2975505"/>
            <a:ext cx="3394333" cy="120387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5" name="직사각형 4"/>
          <p:cNvSpPr/>
          <p:nvPr/>
        </p:nvSpPr>
        <p:spPr>
          <a:xfrm>
            <a:off x="5232382" y="2973884"/>
            <a:ext cx="3589947" cy="1217069"/>
          </a:xfrm>
          <a:prstGeom prst="rect">
            <a:avLst/>
          </a:prstGeom>
          <a:noFill/>
          <a:ln>
            <a:solidFill>
              <a:srgbClr val="D9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  <p:sp>
        <p:nvSpPr>
          <p:cNvPr id="6" name="TextBox 5"/>
          <p:cNvSpPr txBox="1"/>
          <p:nvPr/>
        </p:nvSpPr>
        <p:spPr>
          <a:xfrm>
            <a:off x="2085565" y="3182546"/>
            <a:ext cx="15942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Exchange</a:t>
            </a:r>
          </a:p>
          <a:p>
            <a:pPr algn="ctr"/>
            <a:r>
              <a:rPr lang="en-US" altLang="ko-KR" sz="2800" b="1" dirty="0" smtClean="0">
                <a:solidFill>
                  <a:schemeClr val="accent6"/>
                </a:solidFill>
                <a:ea typeface="나눔고딕" panose="020D0604000000000000" pitchFamily="50" charset="-127"/>
              </a:rPr>
              <a:t>Programs</a:t>
            </a:r>
            <a:endParaRPr lang="ko-KR" altLang="en-US" sz="2800" b="1" dirty="0">
              <a:solidFill>
                <a:schemeClr val="accent6"/>
              </a:solidFill>
              <a:ea typeface="나눔고딕" panose="020D06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509" y="3182546"/>
            <a:ext cx="1741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rgbClr val="D95757"/>
                </a:solidFill>
                <a:ea typeface="나눔고딕" panose="020D0604000000000000" pitchFamily="50" charset="-127"/>
              </a:rPr>
              <a:t>Education </a:t>
            </a:r>
          </a:p>
          <a:p>
            <a:pPr algn="ctr"/>
            <a:r>
              <a:rPr lang="en-US" altLang="ko-KR" sz="2800" b="1" dirty="0" smtClean="0">
                <a:solidFill>
                  <a:srgbClr val="D95757"/>
                </a:solidFill>
                <a:ea typeface="나눔고딕" panose="020D0604000000000000" pitchFamily="50" charset="-127"/>
              </a:rPr>
              <a:t>Programs</a:t>
            </a:r>
            <a:endParaRPr lang="ko-KR" altLang="en-US" sz="2800" b="1" dirty="0">
              <a:solidFill>
                <a:srgbClr val="D95757"/>
              </a:solidFill>
              <a:ea typeface="나눔고딕" panose="020D06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5911814"/>
            <a:ext cx="9906000" cy="946186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800" dirty="0" smtClean="0"/>
              <a:t>Activities</a:t>
            </a:r>
            <a:endParaRPr lang="ko-KR" altLang="en-US" sz="2800" dirty="0"/>
          </a:p>
        </p:txBody>
      </p:sp>
      <p:sp>
        <p:nvSpPr>
          <p:cNvPr id="9" name="사각형: 둥근 모서리 3"/>
          <p:cNvSpPr/>
          <p:nvPr/>
        </p:nvSpPr>
        <p:spPr>
          <a:xfrm>
            <a:off x="5060271" y="2628746"/>
            <a:ext cx="3934171" cy="381251"/>
          </a:xfrm>
          <a:prstGeom prst="roundRect">
            <a:avLst>
              <a:gd name="adj" fmla="val 50000"/>
            </a:avLst>
          </a:prstGeom>
          <a:solidFill>
            <a:srgbClr val="D9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63"/>
          </a:p>
        </p:txBody>
      </p:sp>
    </p:spTree>
    <p:extLst>
      <p:ext uri="{BB962C8B-B14F-4D97-AF65-F5344CB8AC3E}">
        <p14:creationId xmlns:p14="http://schemas.microsoft.com/office/powerpoint/2010/main" val="382412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619</Words>
  <Application>Microsoft Office PowerPoint</Application>
  <PresentationFormat>A4 용지(210x297mm)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ICCT</dc:creator>
  <cp:lastModifiedBy>Yein Kim</cp:lastModifiedBy>
  <cp:revision>65</cp:revision>
  <cp:lastPrinted>2017-08-29T05:57:21Z</cp:lastPrinted>
  <dcterms:created xsi:type="dcterms:W3CDTF">2016-11-11T06:56:53Z</dcterms:created>
  <dcterms:modified xsi:type="dcterms:W3CDTF">2017-12-05T04:52:22Z</dcterms:modified>
</cp:coreProperties>
</file>